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67F"/>
    <a:srgbClr val="09789F"/>
    <a:srgbClr val="40C4F4"/>
    <a:srgbClr val="C89800"/>
    <a:srgbClr val="FFD040"/>
    <a:srgbClr val="BC0004"/>
    <a:srgbClr val="FF4045"/>
    <a:srgbClr val="E8CB20"/>
    <a:srgbClr val="8B0604"/>
    <a:srgbClr val="E7D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313341-63C9-4D23-87A6-9FC9ECD9E394}" v="732" dt="2022-03-16T09:28:34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6"/>
    <p:restoredTop sz="94651"/>
  </p:normalViewPr>
  <p:slideViewPr>
    <p:cSldViewPr snapToGrid="0" snapToObjects="1">
      <p:cViewPr varScale="1">
        <p:scale>
          <a:sx n="41" d="100"/>
          <a:sy n="41" d="100"/>
        </p:scale>
        <p:origin x="3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991089-714B-43CE-A202-ED1CBE8FDAE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B612376-E048-4844-B49F-3F057A5CBE65}">
      <dgm:prSet phldrT="[Text]" custT="1"/>
      <dgm:spPr>
        <a:gradFill rotWithShape="0">
          <a:gsLst>
            <a:gs pos="100000">
              <a:srgbClr val="EC767F"/>
            </a:gs>
            <a:gs pos="0">
              <a:srgbClr val="DE070A"/>
            </a:gs>
          </a:gsLst>
          <a:lin ang="0" scaled="1"/>
        </a:gradFill>
      </dgm:spPr>
      <dgm:t>
        <a:bodyPr/>
        <a:lstStyle/>
        <a:p>
          <a:r>
            <a:rPr lang="en-AU" sz="1900" dirty="0"/>
            <a:t>General Pharmaceutical Council (</a:t>
          </a:r>
          <a:r>
            <a:rPr lang="en-AU" sz="1900" dirty="0" err="1"/>
            <a:t>GPhC</a:t>
          </a:r>
          <a:r>
            <a:rPr lang="en-AU" sz="1900" dirty="0"/>
            <a:t>) </a:t>
          </a:r>
          <a:r>
            <a:rPr lang="en-AU" sz="1900" i="1" dirty="0"/>
            <a:t>Standards for the Initial Education and Training of Pharmacists </a:t>
          </a:r>
          <a:r>
            <a:rPr lang="en-AU" sz="1900" dirty="0"/>
            <a:t>(2021) state that there must be “a greater emphasis on equality, diversity and inclusion to combat discrimination and deal with health inequalities”.</a:t>
          </a:r>
          <a:r>
            <a:rPr lang="en-AU" sz="1900" baseline="30000" dirty="0"/>
            <a:t>[1]</a:t>
          </a:r>
          <a:endParaRPr lang="en-GB" sz="1900" dirty="0"/>
        </a:p>
      </dgm:t>
    </dgm:pt>
    <dgm:pt modelId="{726041B3-2FE4-4F1C-974E-D52ACF15CA47}" type="parTrans" cxnId="{AE107123-28AD-426F-A336-BD3F76DC8D47}">
      <dgm:prSet/>
      <dgm:spPr/>
      <dgm:t>
        <a:bodyPr/>
        <a:lstStyle/>
        <a:p>
          <a:endParaRPr lang="en-GB"/>
        </a:p>
      </dgm:t>
    </dgm:pt>
    <dgm:pt modelId="{C6E30D5C-580C-4890-A542-B9B8C468094E}" type="sibTrans" cxnId="{AE107123-28AD-426F-A336-BD3F76DC8D47}">
      <dgm:prSet/>
      <dgm:spPr/>
      <dgm:t>
        <a:bodyPr/>
        <a:lstStyle/>
        <a:p>
          <a:endParaRPr lang="en-GB"/>
        </a:p>
      </dgm:t>
    </dgm:pt>
    <dgm:pt modelId="{28CA7A7A-5CAA-4F33-88EA-697B7A7BCD03}">
      <dgm:prSet phldrT="[Text]" custT="1"/>
      <dgm:spPr>
        <a:gradFill rotWithShape="0">
          <a:gsLst>
            <a:gs pos="100000">
              <a:srgbClr val="FFC000"/>
            </a:gs>
            <a:gs pos="0">
              <a:srgbClr val="C78035"/>
            </a:gs>
          </a:gsLst>
          <a:lin ang="0" scaled="1"/>
        </a:gra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AU" sz="1900" dirty="0"/>
            <a:t>To expand EDI in the curriculum, staff engagement with EDI in their teaching and to review the learning environment and emphasis placed on EDI.</a:t>
          </a:r>
          <a:endParaRPr lang="en-GB" sz="1900" dirty="0"/>
        </a:p>
      </dgm:t>
    </dgm:pt>
    <dgm:pt modelId="{4CD6997A-CDC7-4A6D-9575-8EFA41778164}" type="parTrans" cxnId="{045C32B8-20BA-48D1-9638-E97CE41A4D75}">
      <dgm:prSet/>
      <dgm:spPr/>
      <dgm:t>
        <a:bodyPr/>
        <a:lstStyle/>
        <a:p>
          <a:endParaRPr lang="en-GB"/>
        </a:p>
      </dgm:t>
    </dgm:pt>
    <dgm:pt modelId="{EE3BC343-D50F-4193-90ED-E1DA7EC608BB}" type="sibTrans" cxnId="{045C32B8-20BA-48D1-9638-E97CE41A4D75}">
      <dgm:prSet/>
      <dgm:spPr/>
      <dgm:t>
        <a:bodyPr/>
        <a:lstStyle/>
        <a:p>
          <a:endParaRPr lang="en-GB"/>
        </a:p>
      </dgm:t>
    </dgm:pt>
    <dgm:pt modelId="{B241DE00-DF32-4574-B5BB-B7BAAE92BBF4}">
      <dgm:prSet phldrT="[Text]" custT="1"/>
      <dgm:spPr>
        <a:gradFill rotWithShape="0">
          <a:gsLst>
            <a:gs pos="100000">
              <a:srgbClr val="A3E95B"/>
            </a:gs>
            <a:gs pos="0">
              <a:srgbClr val="6F9E3E"/>
            </a:gs>
          </a:gsLst>
          <a:lin ang="0" scaled="1"/>
        </a:gradFill>
      </dgm:spPr>
      <dgm:t>
        <a:bodyPr/>
        <a:lstStyle/>
        <a:p>
          <a:r>
            <a:rPr lang="en-AU" sz="1900" dirty="0"/>
            <a:t>Working group established to identify gaps and opportunities within the </a:t>
          </a:r>
          <a:r>
            <a:rPr lang="en-AU" sz="1900" dirty="0" err="1"/>
            <a:t>MPharm</a:t>
          </a:r>
          <a:r>
            <a:rPr lang="en-AU" sz="1900" dirty="0"/>
            <a:t> degree programme and to analyse annual protected characteristics data. Discussions were informed by recent University and </a:t>
          </a:r>
          <a:r>
            <a:rPr lang="en-AU" sz="1900" dirty="0" err="1"/>
            <a:t>GPhC</a:t>
          </a:r>
          <a:r>
            <a:rPr lang="en-AU" sz="1900" dirty="0"/>
            <a:t> reports.</a:t>
          </a:r>
          <a:r>
            <a:rPr lang="en-AU" sz="1900" baseline="30000" dirty="0"/>
            <a:t>[2,3]</a:t>
          </a:r>
          <a:r>
            <a:rPr lang="en-AU" sz="1900" dirty="0"/>
            <a:t>  Suggestions and concerns were reported to the Director of Education who ensured changes were implemented. </a:t>
          </a:r>
          <a:endParaRPr lang="en-GB" sz="1900" dirty="0"/>
        </a:p>
      </dgm:t>
    </dgm:pt>
    <dgm:pt modelId="{2B6D917B-A5C7-4339-97BE-4B862E5C4826}" type="parTrans" cxnId="{D9C215C4-F826-495D-A2CD-A745FC4F7D8E}">
      <dgm:prSet/>
      <dgm:spPr/>
      <dgm:t>
        <a:bodyPr/>
        <a:lstStyle/>
        <a:p>
          <a:endParaRPr lang="en-GB"/>
        </a:p>
      </dgm:t>
    </dgm:pt>
    <dgm:pt modelId="{C4E52CBA-1BFE-4506-B313-081CEEE5E410}" type="sibTrans" cxnId="{D9C215C4-F826-495D-A2CD-A745FC4F7D8E}">
      <dgm:prSet/>
      <dgm:spPr/>
      <dgm:t>
        <a:bodyPr/>
        <a:lstStyle/>
        <a:p>
          <a:endParaRPr lang="en-GB"/>
        </a:p>
      </dgm:t>
    </dgm:pt>
    <dgm:pt modelId="{36D693AE-DC02-4316-9294-B26652C84F48}">
      <dgm:prSet/>
      <dgm:spPr>
        <a:gradFill rotWithShape="0">
          <a:gsLst>
            <a:gs pos="100000">
              <a:srgbClr val="00B6FB"/>
            </a:gs>
            <a:gs pos="0">
              <a:srgbClr val="0075A4"/>
            </a:gs>
          </a:gsLst>
          <a:lin ang="0" scaled="1"/>
        </a:gradFill>
      </dgm:spPr>
      <dgm:t>
        <a:bodyPr/>
        <a:lstStyle/>
        <a:p>
          <a:r>
            <a:rPr lang="en-GB" dirty="0"/>
            <a:t>Increased teaching about skin conditions in black and brown skin and  diversity of patients for case studies and within patient-led workshops, </a:t>
          </a:r>
          <a:r>
            <a:rPr lang="en-AU" dirty="0"/>
            <a:t>development of workshop about transgender medicine-related issues, design of assessments with an EDI focus, enhanced digital accessibility, final year research projects about EDI, and introduction of active bystander training to complement existing unconscious bias training.</a:t>
          </a:r>
          <a:endParaRPr lang="en-GB" dirty="0"/>
        </a:p>
      </dgm:t>
    </dgm:pt>
    <dgm:pt modelId="{1AF7B9AE-03D9-4AA4-B97E-E8E0233CCC4E}" type="parTrans" cxnId="{89D5A6C3-9868-4B4B-A2F2-1DCAB208FA8D}">
      <dgm:prSet/>
      <dgm:spPr/>
      <dgm:t>
        <a:bodyPr/>
        <a:lstStyle/>
        <a:p>
          <a:endParaRPr lang="en-GB"/>
        </a:p>
      </dgm:t>
    </dgm:pt>
    <dgm:pt modelId="{D66B77A4-2D2D-4FE4-9D70-B1D538F20388}" type="sibTrans" cxnId="{89D5A6C3-9868-4B4B-A2F2-1DCAB208FA8D}">
      <dgm:prSet/>
      <dgm:spPr/>
      <dgm:t>
        <a:bodyPr/>
        <a:lstStyle/>
        <a:p>
          <a:endParaRPr lang="en-GB"/>
        </a:p>
      </dgm:t>
    </dgm:pt>
    <dgm:pt modelId="{B20BEBE1-C932-4A64-81E4-58D1686F27ED}">
      <dgm:prSet/>
      <dgm:spPr>
        <a:gradFill rotWithShape="0">
          <a:gsLst>
            <a:gs pos="100000">
              <a:srgbClr val="A64CF3"/>
            </a:gs>
            <a:gs pos="0">
              <a:srgbClr val="672F94"/>
            </a:gs>
          </a:gsLst>
          <a:lin ang="0" scaled="1"/>
        </a:gradFill>
      </dgm:spPr>
      <dgm:t>
        <a:bodyPr/>
        <a:lstStyle/>
        <a:p>
          <a:r>
            <a:rPr lang="en-GB" dirty="0"/>
            <a:t>Introduction of </a:t>
          </a:r>
          <a:r>
            <a:rPr lang="en-AU" dirty="0"/>
            <a:t>pathway opportunities programme and continued engagement in student recruitment, including international students. Female students are more likely to graduate with a first class honours degree (66.2% females versus 37.1% males in 2019-2020); w</a:t>
          </a:r>
          <a:r>
            <a:rPr lang="en-AU" dirty="0">
              <a:effectLst/>
              <a:latin typeface="Calibri" panose="020F0502020204030204" pitchFamily="34" charset="0"/>
              <a:ea typeface="Cambria" panose="02040503050406030204" pitchFamily="18" charset="0"/>
            </a:rPr>
            <a:t>ork is ongoing to increase male success, including having male role models and using male student testimonials. </a:t>
          </a:r>
          <a:endParaRPr lang="en-GB" dirty="0"/>
        </a:p>
      </dgm:t>
    </dgm:pt>
    <dgm:pt modelId="{614474DF-D8A6-4424-BC7D-2731BA6E01A0}" type="parTrans" cxnId="{7C9C61EB-9137-4365-B6ED-02301DC91009}">
      <dgm:prSet/>
      <dgm:spPr/>
      <dgm:t>
        <a:bodyPr/>
        <a:lstStyle/>
        <a:p>
          <a:endParaRPr lang="en-GB"/>
        </a:p>
      </dgm:t>
    </dgm:pt>
    <dgm:pt modelId="{1E612637-ACB5-487E-B9C6-29BE46CA71A7}" type="sibTrans" cxnId="{7C9C61EB-9137-4365-B6ED-02301DC91009}">
      <dgm:prSet/>
      <dgm:spPr/>
      <dgm:t>
        <a:bodyPr/>
        <a:lstStyle/>
        <a:p>
          <a:endParaRPr lang="en-GB"/>
        </a:p>
      </dgm:t>
    </dgm:pt>
    <dgm:pt modelId="{714424A1-FF6D-4E49-AC72-7F48E4C79173}" type="pres">
      <dgm:prSet presAssocID="{D5991089-714B-43CE-A202-ED1CBE8FDAE4}" presName="Name0" presStyleCnt="0">
        <dgm:presLayoutVars>
          <dgm:chMax val="7"/>
          <dgm:chPref val="7"/>
          <dgm:dir/>
        </dgm:presLayoutVars>
      </dgm:prSet>
      <dgm:spPr/>
    </dgm:pt>
    <dgm:pt modelId="{64AC5EA9-6529-49B1-AA5C-69EDE4E77E23}" type="pres">
      <dgm:prSet presAssocID="{D5991089-714B-43CE-A202-ED1CBE8FDAE4}" presName="Name1" presStyleCnt="0"/>
      <dgm:spPr/>
    </dgm:pt>
    <dgm:pt modelId="{3ECD75D2-9979-4DB0-B811-379AB351549B}" type="pres">
      <dgm:prSet presAssocID="{D5991089-714B-43CE-A202-ED1CBE8FDAE4}" presName="cycle" presStyleCnt="0"/>
      <dgm:spPr/>
    </dgm:pt>
    <dgm:pt modelId="{AB83AF99-23B1-49E1-917D-04BD37411F48}" type="pres">
      <dgm:prSet presAssocID="{D5991089-714B-43CE-A202-ED1CBE8FDAE4}" presName="srcNode" presStyleLbl="node1" presStyleIdx="0" presStyleCnt="5"/>
      <dgm:spPr/>
    </dgm:pt>
    <dgm:pt modelId="{8B74B87B-9B1A-40B4-8C8F-FFDE05C545B5}" type="pres">
      <dgm:prSet presAssocID="{D5991089-714B-43CE-A202-ED1CBE8FDAE4}" presName="conn" presStyleLbl="parChTrans1D2" presStyleIdx="0" presStyleCnt="1"/>
      <dgm:spPr/>
    </dgm:pt>
    <dgm:pt modelId="{19B5B0B3-30D4-4907-9643-8E2995E2AC81}" type="pres">
      <dgm:prSet presAssocID="{D5991089-714B-43CE-A202-ED1CBE8FDAE4}" presName="extraNode" presStyleLbl="node1" presStyleIdx="0" presStyleCnt="5"/>
      <dgm:spPr/>
    </dgm:pt>
    <dgm:pt modelId="{92DEFB62-9F73-477F-8DE4-4C928FC0941F}" type="pres">
      <dgm:prSet presAssocID="{D5991089-714B-43CE-A202-ED1CBE8FDAE4}" presName="dstNode" presStyleLbl="node1" presStyleIdx="0" presStyleCnt="5"/>
      <dgm:spPr/>
    </dgm:pt>
    <dgm:pt modelId="{F6845410-8499-4541-BD8E-F4BFCCCED8BF}" type="pres">
      <dgm:prSet presAssocID="{2B612376-E048-4844-B49F-3F057A5CBE65}" presName="text_1" presStyleLbl="node1" presStyleIdx="0" presStyleCnt="5">
        <dgm:presLayoutVars>
          <dgm:bulletEnabled val="1"/>
        </dgm:presLayoutVars>
      </dgm:prSet>
      <dgm:spPr/>
    </dgm:pt>
    <dgm:pt modelId="{C9CB1607-094E-4ED5-BDD1-959A40D1074A}" type="pres">
      <dgm:prSet presAssocID="{2B612376-E048-4844-B49F-3F057A5CBE65}" presName="accent_1" presStyleCnt="0"/>
      <dgm:spPr/>
    </dgm:pt>
    <dgm:pt modelId="{6914EE4D-C364-4E03-B634-8FAB05400927}" type="pres">
      <dgm:prSet presAssocID="{2B612376-E048-4844-B49F-3F057A5CBE65}" presName="accentRepeatNode" presStyleLbl="solidFgAcc1" presStyleIdx="0" presStyleCnt="5"/>
      <dgm:spPr/>
    </dgm:pt>
    <dgm:pt modelId="{5EABD055-1EE6-4152-BB27-57C59D409067}" type="pres">
      <dgm:prSet presAssocID="{28CA7A7A-5CAA-4F33-88EA-697B7A7BCD03}" presName="text_2" presStyleLbl="node1" presStyleIdx="1" presStyleCnt="5">
        <dgm:presLayoutVars>
          <dgm:bulletEnabled val="1"/>
        </dgm:presLayoutVars>
      </dgm:prSet>
      <dgm:spPr/>
    </dgm:pt>
    <dgm:pt modelId="{BDC2B6F5-FEEB-4D82-9E66-44F6C69A2442}" type="pres">
      <dgm:prSet presAssocID="{28CA7A7A-5CAA-4F33-88EA-697B7A7BCD03}" presName="accent_2" presStyleCnt="0"/>
      <dgm:spPr/>
    </dgm:pt>
    <dgm:pt modelId="{F495DC46-C5F1-42E7-81EC-69C33DEFF724}" type="pres">
      <dgm:prSet presAssocID="{28CA7A7A-5CAA-4F33-88EA-697B7A7BCD03}" presName="accentRepeatNode" presStyleLbl="solidFgAcc1" presStyleIdx="1" presStyleCnt="5"/>
      <dgm:spPr/>
    </dgm:pt>
    <dgm:pt modelId="{9294BB77-3360-40DA-A564-1EE397CDD4DE}" type="pres">
      <dgm:prSet presAssocID="{B241DE00-DF32-4574-B5BB-B7BAAE92BBF4}" presName="text_3" presStyleLbl="node1" presStyleIdx="2" presStyleCnt="5">
        <dgm:presLayoutVars>
          <dgm:bulletEnabled val="1"/>
        </dgm:presLayoutVars>
      </dgm:prSet>
      <dgm:spPr/>
    </dgm:pt>
    <dgm:pt modelId="{57641CF0-82FA-4F29-BEA3-5A73C2018BB8}" type="pres">
      <dgm:prSet presAssocID="{B241DE00-DF32-4574-B5BB-B7BAAE92BBF4}" presName="accent_3" presStyleCnt="0"/>
      <dgm:spPr/>
    </dgm:pt>
    <dgm:pt modelId="{55C8C64C-A54D-4F23-93C0-27E52948E490}" type="pres">
      <dgm:prSet presAssocID="{B241DE00-DF32-4574-B5BB-B7BAAE92BBF4}" presName="accentRepeatNode" presStyleLbl="solidFgAcc1" presStyleIdx="2" presStyleCnt="5"/>
      <dgm:spPr/>
    </dgm:pt>
    <dgm:pt modelId="{2D9F1A16-8AB2-4999-BA81-AE2B14D17AC7}" type="pres">
      <dgm:prSet presAssocID="{36D693AE-DC02-4316-9294-B26652C84F48}" presName="text_4" presStyleLbl="node1" presStyleIdx="3" presStyleCnt="5">
        <dgm:presLayoutVars>
          <dgm:bulletEnabled val="1"/>
        </dgm:presLayoutVars>
      </dgm:prSet>
      <dgm:spPr/>
    </dgm:pt>
    <dgm:pt modelId="{6CF30A90-43A9-46F6-94F8-65A7A0A685CB}" type="pres">
      <dgm:prSet presAssocID="{36D693AE-DC02-4316-9294-B26652C84F48}" presName="accent_4" presStyleCnt="0"/>
      <dgm:spPr/>
    </dgm:pt>
    <dgm:pt modelId="{6227D408-33D2-4486-8E3B-0D66C5080500}" type="pres">
      <dgm:prSet presAssocID="{36D693AE-DC02-4316-9294-B26652C84F48}" presName="accentRepeatNode" presStyleLbl="solidFgAcc1" presStyleIdx="3" presStyleCnt="5"/>
      <dgm:spPr/>
    </dgm:pt>
    <dgm:pt modelId="{1EBF9D67-4048-4FB3-BEC8-77BBC7835A9A}" type="pres">
      <dgm:prSet presAssocID="{B20BEBE1-C932-4A64-81E4-58D1686F27ED}" presName="text_5" presStyleLbl="node1" presStyleIdx="4" presStyleCnt="5">
        <dgm:presLayoutVars>
          <dgm:bulletEnabled val="1"/>
        </dgm:presLayoutVars>
      </dgm:prSet>
      <dgm:spPr/>
    </dgm:pt>
    <dgm:pt modelId="{CC3CCCA2-FA6F-47E5-AC15-31EC462292DE}" type="pres">
      <dgm:prSet presAssocID="{B20BEBE1-C932-4A64-81E4-58D1686F27ED}" presName="accent_5" presStyleCnt="0"/>
      <dgm:spPr/>
    </dgm:pt>
    <dgm:pt modelId="{D0F9B100-C2C2-4AB1-A51D-3CC54B627C76}" type="pres">
      <dgm:prSet presAssocID="{B20BEBE1-C932-4A64-81E4-58D1686F27ED}" presName="accentRepeatNode" presStyleLbl="solidFgAcc1" presStyleIdx="4" presStyleCnt="5"/>
      <dgm:spPr/>
    </dgm:pt>
  </dgm:ptLst>
  <dgm:cxnLst>
    <dgm:cxn modelId="{AE107123-28AD-426F-A336-BD3F76DC8D47}" srcId="{D5991089-714B-43CE-A202-ED1CBE8FDAE4}" destId="{2B612376-E048-4844-B49F-3F057A5CBE65}" srcOrd="0" destOrd="0" parTransId="{726041B3-2FE4-4F1C-974E-D52ACF15CA47}" sibTransId="{C6E30D5C-580C-4890-A542-B9B8C468094E}"/>
    <dgm:cxn modelId="{BB84AF24-F2D1-452B-81AE-C4D961D34ABF}" type="presOf" srcId="{D5991089-714B-43CE-A202-ED1CBE8FDAE4}" destId="{714424A1-FF6D-4E49-AC72-7F48E4C79173}" srcOrd="0" destOrd="0" presId="urn:microsoft.com/office/officeart/2008/layout/VerticalCurvedList"/>
    <dgm:cxn modelId="{8BEE4C5F-E542-4982-9037-77D1727A90A9}" type="presOf" srcId="{B20BEBE1-C932-4A64-81E4-58D1686F27ED}" destId="{1EBF9D67-4048-4FB3-BEC8-77BBC7835A9A}" srcOrd="0" destOrd="0" presId="urn:microsoft.com/office/officeart/2008/layout/VerticalCurvedList"/>
    <dgm:cxn modelId="{586A198F-DFF9-4097-8802-CFB71078B5D4}" type="presOf" srcId="{28CA7A7A-5CAA-4F33-88EA-697B7A7BCD03}" destId="{5EABD055-1EE6-4152-BB27-57C59D409067}" srcOrd="0" destOrd="0" presId="urn:microsoft.com/office/officeart/2008/layout/VerticalCurvedList"/>
    <dgm:cxn modelId="{50521CA0-4D11-4758-96AD-C86A8991A816}" type="presOf" srcId="{2B612376-E048-4844-B49F-3F057A5CBE65}" destId="{F6845410-8499-4541-BD8E-F4BFCCCED8BF}" srcOrd="0" destOrd="0" presId="urn:microsoft.com/office/officeart/2008/layout/VerticalCurvedList"/>
    <dgm:cxn modelId="{A5A74FA4-41F6-4AA1-8E4F-C29BE1650708}" type="presOf" srcId="{C6E30D5C-580C-4890-A542-B9B8C468094E}" destId="{8B74B87B-9B1A-40B4-8C8F-FFDE05C545B5}" srcOrd="0" destOrd="0" presId="urn:microsoft.com/office/officeart/2008/layout/VerticalCurvedList"/>
    <dgm:cxn modelId="{045C32B8-20BA-48D1-9638-E97CE41A4D75}" srcId="{D5991089-714B-43CE-A202-ED1CBE8FDAE4}" destId="{28CA7A7A-5CAA-4F33-88EA-697B7A7BCD03}" srcOrd="1" destOrd="0" parTransId="{4CD6997A-CDC7-4A6D-9575-8EFA41778164}" sibTransId="{EE3BC343-D50F-4193-90ED-E1DA7EC608BB}"/>
    <dgm:cxn modelId="{89D5A6C3-9868-4B4B-A2F2-1DCAB208FA8D}" srcId="{D5991089-714B-43CE-A202-ED1CBE8FDAE4}" destId="{36D693AE-DC02-4316-9294-B26652C84F48}" srcOrd="3" destOrd="0" parTransId="{1AF7B9AE-03D9-4AA4-B97E-E8E0233CCC4E}" sibTransId="{D66B77A4-2D2D-4FE4-9D70-B1D538F20388}"/>
    <dgm:cxn modelId="{D9C215C4-F826-495D-A2CD-A745FC4F7D8E}" srcId="{D5991089-714B-43CE-A202-ED1CBE8FDAE4}" destId="{B241DE00-DF32-4574-B5BB-B7BAAE92BBF4}" srcOrd="2" destOrd="0" parTransId="{2B6D917B-A5C7-4339-97BE-4B862E5C4826}" sibTransId="{C4E52CBA-1BFE-4506-B313-081CEEE5E410}"/>
    <dgm:cxn modelId="{263250CB-8E87-415E-AF79-F2B92434D26B}" type="presOf" srcId="{B241DE00-DF32-4574-B5BB-B7BAAE92BBF4}" destId="{9294BB77-3360-40DA-A564-1EE397CDD4DE}" srcOrd="0" destOrd="0" presId="urn:microsoft.com/office/officeart/2008/layout/VerticalCurvedList"/>
    <dgm:cxn modelId="{9166D7D0-515C-4864-B63A-0CEB8F440CB3}" type="presOf" srcId="{36D693AE-DC02-4316-9294-B26652C84F48}" destId="{2D9F1A16-8AB2-4999-BA81-AE2B14D17AC7}" srcOrd="0" destOrd="0" presId="urn:microsoft.com/office/officeart/2008/layout/VerticalCurvedList"/>
    <dgm:cxn modelId="{7C9C61EB-9137-4365-B6ED-02301DC91009}" srcId="{D5991089-714B-43CE-A202-ED1CBE8FDAE4}" destId="{B20BEBE1-C932-4A64-81E4-58D1686F27ED}" srcOrd="4" destOrd="0" parTransId="{614474DF-D8A6-4424-BC7D-2731BA6E01A0}" sibTransId="{1E612637-ACB5-487E-B9C6-29BE46CA71A7}"/>
    <dgm:cxn modelId="{F1819015-3AF8-4E64-8BD3-30FFA37DBC18}" type="presParOf" srcId="{714424A1-FF6D-4E49-AC72-7F48E4C79173}" destId="{64AC5EA9-6529-49B1-AA5C-69EDE4E77E23}" srcOrd="0" destOrd="0" presId="urn:microsoft.com/office/officeart/2008/layout/VerticalCurvedList"/>
    <dgm:cxn modelId="{93E96D8D-7674-495D-AB32-7D7659ECB407}" type="presParOf" srcId="{64AC5EA9-6529-49B1-AA5C-69EDE4E77E23}" destId="{3ECD75D2-9979-4DB0-B811-379AB351549B}" srcOrd="0" destOrd="0" presId="urn:microsoft.com/office/officeart/2008/layout/VerticalCurvedList"/>
    <dgm:cxn modelId="{B60FF83D-CDEA-42E5-88B7-2DD7BBB19652}" type="presParOf" srcId="{3ECD75D2-9979-4DB0-B811-379AB351549B}" destId="{AB83AF99-23B1-49E1-917D-04BD37411F48}" srcOrd="0" destOrd="0" presId="urn:microsoft.com/office/officeart/2008/layout/VerticalCurvedList"/>
    <dgm:cxn modelId="{1C725C74-9C29-4937-863A-8D6CC56440FC}" type="presParOf" srcId="{3ECD75D2-9979-4DB0-B811-379AB351549B}" destId="{8B74B87B-9B1A-40B4-8C8F-FFDE05C545B5}" srcOrd="1" destOrd="0" presId="urn:microsoft.com/office/officeart/2008/layout/VerticalCurvedList"/>
    <dgm:cxn modelId="{3F2D8715-4332-4A4C-BBCD-605E76CB62A5}" type="presParOf" srcId="{3ECD75D2-9979-4DB0-B811-379AB351549B}" destId="{19B5B0B3-30D4-4907-9643-8E2995E2AC81}" srcOrd="2" destOrd="0" presId="urn:microsoft.com/office/officeart/2008/layout/VerticalCurvedList"/>
    <dgm:cxn modelId="{28814389-8E62-4A1A-8143-87DFDF07A717}" type="presParOf" srcId="{3ECD75D2-9979-4DB0-B811-379AB351549B}" destId="{92DEFB62-9F73-477F-8DE4-4C928FC0941F}" srcOrd="3" destOrd="0" presId="urn:microsoft.com/office/officeart/2008/layout/VerticalCurvedList"/>
    <dgm:cxn modelId="{C2553B30-43C6-4B0B-BD8B-AFA8279BC883}" type="presParOf" srcId="{64AC5EA9-6529-49B1-AA5C-69EDE4E77E23}" destId="{F6845410-8499-4541-BD8E-F4BFCCCED8BF}" srcOrd="1" destOrd="0" presId="urn:microsoft.com/office/officeart/2008/layout/VerticalCurvedList"/>
    <dgm:cxn modelId="{480D8D3A-C87B-4D60-B212-CCF8D6DA00F7}" type="presParOf" srcId="{64AC5EA9-6529-49B1-AA5C-69EDE4E77E23}" destId="{C9CB1607-094E-4ED5-BDD1-959A40D1074A}" srcOrd="2" destOrd="0" presId="urn:microsoft.com/office/officeart/2008/layout/VerticalCurvedList"/>
    <dgm:cxn modelId="{17D5F27A-1C07-4AD0-8131-37E71A85BE98}" type="presParOf" srcId="{C9CB1607-094E-4ED5-BDD1-959A40D1074A}" destId="{6914EE4D-C364-4E03-B634-8FAB05400927}" srcOrd="0" destOrd="0" presId="urn:microsoft.com/office/officeart/2008/layout/VerticalCurvedList"/>
    <dgm:cxn modelId="{DFD88F7F-2E79-4777-8B25-2D23909C9D0E}" type="presParOf" srcId="{64AC5EA9-6529-49B1-AA5C-69EDE4E77E23}" destId="{5EABD055-1EE6-4152-BB27-57C59D409067}" srcOrd="3" destOrd="0" presId="urn:microsoft.com/office/officeart/2008/layout/VerticalCurvedList"/>
    <dgm:cxn modelId="{927C0EB2-43E1-4FD2-9A1A-6704937690CC}" type="presParOf" srcId="{64AC5EA9-6529-49B1-AA5C-69EDE4E77E23}" destId="{BDC2B6F5-FEEB-4D82-9E66-44F6C69A2442}" srcOrd="4" destOrd="0" presId="urn:microsoft.com/office/officeart/2008/layout/VerticalCurvedList"/>
    <dgm:cxn modelId="{C768C7D0-F353-472D-B0EA-72B6BD1EBE16}" type="presParOf" srcId="{BDC2B6F5-FEEB-4D82-9E66-44F6C69A2442}" destId="{F495DC46-C5F1-42E7-81EC-69C33DEFF724}" srcOrd="0" destOrd="0" presId="urn:microsoft.com/office/officeart/2008/layout/VerticalCurvedList"/>
    <dgm:cxn modelId="{035785DC-4EDF-4EDB-864D-F59F89E72B89}" type="presParOf" srcId="{64AC5EA9-6529-49B1-AA5C-69EDE4E77E23}" destId="{9294BB77-3360-40DA-A564-1EE397CDD4DE}" srcOrd="5" destOrd="0" presId="urn:microsoft.com/office/officeart/2008/layout/VerticalCurvedList"/>
    <dgm:cxn modelId="{AA6C3C74-942A-470F-BE02-8F7994E21333}" type="presParOf" srcId="{64AC5EA9-6529-49B1-AA5C-69EDE4E77E23}" destId="{57641CF0-82FA-4F29-BEA3-5A73C2018BB8}" srcOrd="6" destOrd="0" presId="urn:microsoft.com/office/officeart/2008/layout/VerticalCurvedList"/>
    <dgm:cxn modelId="{A702E170-BE9B-4444-8FA5-3382D0741E46}" type="presParOf" srcId="{57641CF0-82FA-4F29-BEA3-5A73C2018BB8}" destId="{55C8C64C-A54D-4F23-93C0-27E52948E490}" srcOrd="0" destOrd="0" presId="urn:microsoft.com/office/officeart/2008/layout/VerticalCurvedList"/>
    <dgm:cxn modelId="{9DC9480C-E49B-4446-8F7E-4A0D6667F30B}" type="presParOf" srcId="{64AC5EA9-6529-49B1-AA5C-69EDE4E77E23}" destId="{2D9F1A16-8AB2-4999-BA81-AE2B14D17AC7}" srcOrd="7" destOrd="0" presId="urn:microsoft.com/office/officeart/2008/layout/VerticalCurvedList"/>
    <dgm:cxn modelId="{574357D5-9B21-40C5-80B3-B9E1A843D5D2}" type="presParOf" srcId="{64AC5EA9-6529-49B1-AA5C-69EDE4E77E23}" destId="{6CF30A90-43A9-46F6-94F8-65A7A0A685CB}" srcOrd="8" destOrd="0" presId="urn:microsoft.com/office/officeart/2008/layout/VerticalCurvedList"/>
    <dgm:cxn modelId="{1C5ECE3A-FB07-4011-958F-869106783439}" type="presParOf" srcId="{6CF30A90-43A9-46F6-94F8-65A7A0A685CB}" destId="{6227D408-33D2-4486-8E3B-0D66C5080500}" srcOrd="0" destOrd="0" presId="urn:microsoft.com/office/officeart/2008/layout/VerticalCurvedList"/>
    <dgm:cxn modelId="{D7F8DB97-0D57-45E3-950F-D3E66C937149}" type="presParOf" srcId="{64AC5EA9-6529-49B1-AA5C-69EDE4E77E23}" destId="{1EBF9D67-4048-4FB3-BEC8-77BBC7835A9A}" srcOrd="9" destOrd="0" presId="urn:microsoft.com/office/officeart/2008/layout/VerticalCurvedList"/>
    <dgm:cxn modelId="{6047E5DB-6FB0-4E37-96B9-E1C55B79CE41}" type="presParOf" srcId="{64AC5EA9-6529-49B1-AA5C-69EDE4E77E23}" destId="{CC3CCCA2-FA6F-47E5-AC15-31EC462292DE}" srcOrd="10" destOrd="0" presId="urn:microsoft.com/office/officeart/2008/layout/VerticalCurvedList"/>
    <dgm:cxn modelId="{C5D29D8C-6459-44E5-B1EF-7ED13417EA90}" type="presParOf" srcId="{CC3CCCA2-FA6F-47E5-AC15-31EC462292DE}" destId="{D0F9B100-C2C2-4AB1-A51D-3CC54B627C7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4B87B-9B1A-40B4-8C8F-FFDE05C545B5}">
      <dsp:nvSpPr>
        <dsp:cNvPr id="0" name=""/>
        <dsp:cNvSpPr/>
      </dsp:nvSpPr>
      <dsp:spPr>
        <a:xfrm>
          <a:off x="-15193870" y="-2316020"/>
          <a:ext cx="18065878" cy="18065878"/>
        </a:xfrm>
        <a:prstGeom prst="blockArc">
          <a:avLst>
            <a:gd name="adj1" fmla="val 18900000"/>
            <a:gd name="adj2" fmla="val 2700000"/>
            <a:gd name="adj3" fmla="val 12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45410-8499-4541-BD8E-F4BFCCCED8BF}">
      <dsp:nvSpPr>
        <dsp:cNvPr id="0" name=""/>
        <dsp:cNvSpPr/>
      </dsp:nvSpPr>
      <dsp:spPr>
        <a:xfrm>
          <a:off x="1251697" y="839346"/>
          <a:ext cx="11220944" cy="1679767"/>
        </a:xfrm>
        <a:prstGeom prst="rect">
          <a:avLst/>
        </a:prstGeom>
        <a:gradFill rotWithShape="0">
          <a:gsLst>
            <a:gs pos="100000">
              <a:srgbClr val="EC767F"/>
            </a:gs>
            <a:gs pos="0">
              <a:srgbClr val="DE070A"/>
            </a:gs>
          </a:gsLst>
          <a:lin ang="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31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kern="1200" dirty="0"/>
            <a:t>General Pharmaceutical Council (</a:t>
          </a:r>
          <a:r>
            <a:rPr lang="en-AU" sz="1900" kern="1200" dirty="0" err="1"/>
            <a:t>GPhC</a:t>
          </a:r>
          <a:r>
            <a:rPr lang="en-AU" sz="1900" kern="1200" dirty="0"/>
            <a:t>) </a:t>
          </a:r>
          <a:r>
            <a:rPr lang="en-AU" sz="1900" i="1" kern="1200" dirty="0"/>
            <a:t>Standards for the Initial Education and Training of Pharmacists </a:t>
          </a:r>
          <a:r>
            <a:rPr lang="en-AU" sz="1900" kern="1200" dirty="0"/>
            <a:t>(2021) state that there must be “a greater emphasis on equality, diversity and inclusion to combat discrimination and deal with health inequalities”.</a:t>
          </a:r>
          <a:r>
            <a:rPr lang="en-AU" sz="1900" kern="1200" baseline="30000" dirty="0"/>
            <a:t>[1]</a:t>
          </a:r>
          <a:endParaRPr lang="en-GB" sz="1900" kern="1200" dirty="0"/>
        </a:p>
      </dsp:txBody>
      <dsp:txXfrm>
        <a:off x="1251697" y="839346"/>
        <a:ext cx="11220944" cy="1679767"/>
      </dsp:txXfrm>
    </dsp:sp>
    <dsp:sp modelId="{6914EE4D-C364-4E03-B634-8FAB05400927}">
      <dsp:nvSpPr>
        <dsp:cNvPr id="0" name=""/>
        <dsp:cNvSpPr/>
      </dsp:nvSpPr>
      <dsp:spPr>
        <a:xfrm>
          <a:off x="201843" y="629375"/>
          <a:ext cx="2099708" cy="20997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BD055-1EE6-4152-BB27-57C59D409067}">
      <dsp:nvSpPr>
        <dsp:cNvPr id="0" name=""/>
        <dsp:cNvSpPr/>
      </dsp:nvSpPr>
      <dsp:spPr>
        <a:xfrm>
          <a:off x="2455369" y="3358190"/>
          <a:ext cx="10017272" cy="1679767"/>
        </a:xfrm>
        <a:prstGeom prst="rect">
          <a:avLst/>
        </a:prstGeom>
        <a:gradFill rotWithShape="0">
          <a:gsLst>
            <a:gs pos="100000">
              <a:srgbClr val="FFC000"/>
            </a:gs>
            <a:gs pos="0">
              <a:srgbClr val="C78035"/>
            </a:gs>
          </a:gsLst>
          <a:lin ang="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31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AU" sz="1900" kern="1200" dirty="0"/>
            <a:t>To expand EDI in the curriculum, staff engagement with EDI in their teaching and to review the learning environment and emphasis placed on EDI.</a:t>
          </a:r>
          <a:endParaRPr lang="en-GB" sz="1900" kern="1200" dirty="0"/>
        </a:p>
      </dsp:txBody>
      <dsp:txXfrm>
        <a:off x="2455369" y="3358190"/>
        <a:ext cx="10017272" cy="1679767"/>
      </dsp:txXfrm>
    </dsp:sp>
    <dsp:sp modelId="{F495DC46-C5F1-42E7-81EC-69C33DEFF724}">
      <dsp:nvSpPr>
        <dsp:cNvPr id="0" name=""/>
        <dsp:cNvSpPr/>
      </dsp:nvSpPr>
      <dsp:spPr>
        <a:xfrm>
          <a:off x="1405515" y="3148219"/>
          <a:ext cx="2099708" cy="20997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94BB77-3360-40DA-A564-1EE397CDD4DE}">
      <dsp:nvSpPr>
        <dsp:cNvPr id="0" name=""/>
        <dsp:cNvSpPr/>
      </dsp:nvSpPr>
      <dsp:spPr>
        <a:xfrm>
          <a:off x="2824800" y="5877035"/>
          <a:ext cx="9647842" cy="1679767"/>
        </a:xfrm>
        <a:prstGeom prst="rect">
          <a:avLst/>
        </a:prstGeom>
        <a:gradFill rotWithShape="0">
          <a:gsLst>
            <a:gs pos="100000">
              <a:srgbClr val="A3E95B"/>
            </a:gs>
            <a:gs pos="0">
              <a:srgbClr val="6F9E3E"/>
            </a:gs>
          </a:gsLst>
          <a:lin ang="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31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kern="1200" dirty="0"/>
            <a:t>Working group established to identify gaps and opportunities within the </a:t>
          </a:r>
          <a:r>
            <a:rPr lang="en-AU" sz="1900" kern="1200" dirty="0" err="1"/>
            <a:t>MPharm</a:t>
          </a:r>
          <a:r>
            <a:rPr lang="en-AU" sz="1900" kern="1200" dirty="0"/>
            <a:t> degree programme and to analyse annual protected characteristics data. Discussions were informed by recent University and </a:t>
          </a:r>
          <a:r>
            <a:rPr lang="en-AU" sz="1900" kern="1200" dirty="0" err="1"/>
            <a:t>GPhC</a:t>
          </a:r>
          <a:r>
            <a:rPr lang="en-AU" sz="1900" kern="1200" dirty="0"/>
            <a:t> reports.</a:t>
          </a:r>
          <a:r>
            <a:rPr lang="en-AU" sz="1900" kern="1200" baseline="30000" dirty="0"/>
            <a:t>[2,3]</a:t>
          </a:r>
          <a:r>
            <a:rPr lang="en-AU" sz="1900" kern="1200" dirty="0"/>
            <a:t>  Suggestions and concerns were reported to the Director of Education who ensured changes were implemented. </a:t>
          </a:r>
          <a:endParaRPr lang="en-GB" sz="1900" kern="1200" dirty="0"/>
        </a:p>
      </dsp:txBody>
      <dsp:txXfrm>
        <a:off x="2824800" y="5877035"/>
        <a:ext cx="9647842" cy="1679767"/>
      </dsp:txXfrm>
    </dsp:sp>
    <dsp:sp modelId="{55C8C64C-A54D-4F23-93C0-27E52948E490}">
      <dsp:nvSpPr>
        <dsp:cNvPr id="0" name=""/>
        <dsp:cNvSpPr/>
      </dsp:nvSpPr>
      <dsp:spPr>
        <a:xfrm>
          <a:off x="1774945" y="5667064"/>
          <a:ext cx="2099708" cy="20997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F1A16-8AB2-4999-BA81-AE2B14D17AC7}">
      <dsp:nvSpPr>
        <dsp:cNvPr id="0" name=""/>
        <dsp:cNvSpPr/>
      </dsp:nvSpPr>
      <dsp:spPr>
        <a:xfrm>
          <a:off x="2455369" y="8395880"/>
          <a:ext cx="10017272" cy="1679767"/>
        </a:xfrm>
        <a:prstGeom prst="rect">
          <a:avLst/>
        </a:prstGeom>
        <a:gradFill rotWithShape="0">
          <a:gsLst>
            <a:gs pos="100000">
              <a:srgbClr val="00B6FB"/>
            </a:gs>
            <a:gs pos="0">
              <a:srgbClr val="0075A4"/>
            </a:gs>
          </a:gsLst>
          <a:lin ang="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31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Increased teaching about skin conditions in black and brown skin and  diversity of patients for case studies and within patient-led workshops, </a:t>
          </a:r>
          <a:r>
            <a:rPr lang="en-AU" sz="1900" kern="1200" dirty="0"/>
            <a:t>development of workshop about transgender medicine-related issues, design of assessments with an EDI focus, enhanced digital accessibility, final year research projects about EDI, and introduction of active bystander training to complement existing unconscious bias training.</a:t>
          </a:r>
          <a:endParaRPr lang="en-GB" sz="1900" kern="1200" dirty="0"/>
        </a:p>
      </dsp:txBody>
      <dsp:txXfrm>
        <a:off x="2455369" y="8395880"/>
        <a:ext cx="10017272" cy="1679767"/>
      </dsp:txXfrm>
    </dsp:sp>
    <dsp:sp modelId="{6227D408-33D2-4486-8E3B-0D66C5080500}">
      <dsp:nvSpPr>
        <dsp:cNvPr id="0" name=""/>
        <dsp:cNvSpPr/>
      </dsp:nvSpPr>
      <dsp:spPr>
        <a:xfrm>
          <a:off x="1405515" y="8185909"/>
          <a:ext cx="2099708" cy="20997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BF9D67-4048-4FB3-BEC8-77BBC7835A9A}">
      <dsp:nvSpPr>
        <dsp:cNvPr id="0" name=""/>
        <dsp:cNvSpPr/>
      </dsp:nvSpPr>
      <dsp:spPr>
        <a:xfrm>
          <a:off x="1251697" y="10914724"/>
          <a:ext cx="11220944" cy="1679767"/>
        </a:xfrm>
        <a:prstGeom prst="rect">
          <a:avLst/>
        </a:prstGeom>
        <a:gradFill rotWithShape="0">
          <a:gsLst>
            <a:gs pos="100000">
              <a:srgbClr val="A64CF3"/>
            </a:gs>
            <a:gs pos="0">
              <a:srgbClr val="672F94"/>
            </a:gs>
          </a:gsLst>
          <a:lin ang="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315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Introduction of </a:t>
          </a:r>
          <a:r>
            <a:rPr lang="en-AU" sz="1900" kern="1200" dirty="0"/>
            <a:t>pathway opportunities programme and continued engagement in student recruitment, including international students. Female students are more likely to graduate with a first class honours degree (66.2% females versus 37.1% males in 2019-2020); w</a:t>
          </a:r>
          <a:r>
            <a:rPr lang="en-AU" sz="1900" kern="1200" dirty="0">
              <a:effectLst/>
              <a:latin typeface="Calibri" panose="020F0502020204030204" pitchFamily="34" charset="0"/>
              <a:ea typeface="Cambria" panose="02040503050406030204" pitchFamily="18" charset="0"/>
            </a:rPr>
            <a:t>ork is ongoing to increase male success, including having male role models and using male student testimonials. </a:t>
          </a:r>
          <a:endParaRPr lang="en-GB" sz="1900" kern="1200" dirty="0"/>
        </a:p>
      </dsp:txBody>
      <dsp:txXfrm>
        <a:off x="1251697" y="10914724"/>
        <a:ext cx="11220944" cy="1679767"/>
      </dsp:txXfrm>
    </dsp:sp>
    <dsp:sp modelId="{D0F9B100-C2C2-4AB1-A51D-3CC54B627C76}">
      <dsp:nvSpPr>
        <dsp:cNvPr id="0" name=""/>
        <dsp:cNvSpPr/>
      </dsp:nvSpPr>
      <dsp:spPr>
        <a:xfrm>
          <a:off x="201843" y="10704753"/>
          <a:ext cx="2099708" cy="20997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B0BA-AC45-7947-9EB7-B4D5A4176494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F2B8F-57F0-F04E-A49F-ABB6EB148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4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F2B8F-57F0-F04E-A49F-ABB6EB148E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4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992968"/>
            <a:ext cx="11658600" cy="636693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605435"/>
            <a:ext cx="10287000" cy="441536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6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9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73667"/>
            <a:ext cx="2957513" cy="1549823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73667"/>
            <a:ext cx="8701088" cy="1549823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1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559305"/>
            <a:ext cx="11830050" cy="7607299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2238572"/>
            <a:ext cx="11830050" cy="4000499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6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868333"/>
            <a:ext cx="5829300" cy="116035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868333"/>
            <a:ext cx="5829300" cy="116035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3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73671"/>
            <a:ext cx="11830050" cy="353483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483101"/>
            <a:ext cx="5802510" cy="219709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680200"/>
            <a:ext cx="5802510" cy="98255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483101"/>
            <a:ext cx="5831087" cy="219709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680200"/>
            <a:ext cx="5831087" cy="98255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3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1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7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19200"/>
            <a:ext cx="4423767" cy="42672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633138"/>
            <a:ext cx="6943725" cy="1299633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486400"/>
            <a:ext cx="4423767" cy="1016423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5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19200"/>
            <a:ext cx="4423767" cy="42672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633138"/>
            <a:ext cx="6943725" cy="1299633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486400"/>
            <a:ext cx="4423767" cy="1016423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7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73671"/>
            <a:ext cx="1183005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868333"/>
            <a:ext cx="1183005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6950271"/>
            <a:ext cx="30861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0F1A-D03C-6947-8C4A-A57A7DABF7DC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6950271"/>
            <a:ext cx="462915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6950271"/>
            <a:ext cx="30861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s://www.pharmacyregulation.org/sites/default/files/document/gphc-equality-diversity-inclusion-strategy-november-2021.pdf" TargetMode="Externa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61A3728E-6780-834B-B84D-F37D5456E475}"/>
              </a:ext>
            </a:extLst>
          </p:cNvPr>
          <p:cNvSpPr/>
          <p:nvPr/>
        </p:nvSpPr>
        <p:spPr>
          <a:xfrm>
            <a:off x="3522" y="-171667"/>
            <a:ext cx="13716000" cy="1864521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</a:gsLst>
            <a:lin ang="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7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D2C7C95-021C-4E4F-8EDF-A4DCB1970848}"/>
              </a:ext>
            </a:extLst>
          </p:cNvPr>
          <p:cNvSpPr txBox="1"/>
          <p:nvPr/>
        </p:nvSpPr>
        <p:spPr>
          <a:xfrm>
            <a:off x="641536" y="17061426"/>
            <a:ext cx="131462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References: </a:t>
            </a:r>
            <a:r>
              <a:rPr lang="en-US" sz="1600" dirty="0"/>
              <a:t>1.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160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General Pharmaceutical Council (2021). Standards for the initial education and training of pharmacists 2021. Available: https://www.pharmacyregulation.org/sites/default/files/document/standards-for-the-initial-education-and-training-of-pharmacists-january-2021_1.pdf  Accessed 13 Feb, 2022. 2. Moody, J. Advance HE (2021). EDI in the Curriculum: Collaborative Project (Cohort B) Report for Queen’s University Belfast.</a:t>
            </a:r>
            <a:r>
              <a:rPr lang="en-GB" sz="1600" dirty="0">
                <a:ea typeface="Cambria" panose="02040503050406030204" pitchFamily="18" charset="0"/>
                <a:cs typeface="Times New Roman" panose="02020603050405020304" pitchFamily="18" charset="0"/>
              </a:rPr>
              <a:t> 3. </a:t>
            </a:r>
            <a:r>
              <a:rPr lang="en-AU" sz="1600" dirty="0">
                <a:effectLst/>
                <a:ea typeface="Cambria" panose="02040503050406030204" pitchFamily="18" charset="0"/>
              </a:rPr>
              <a:t>General Pharmaceutical Council </a:t>
            </a:r>
            <a:r>
              <a:rPr lang="en-AU" sz="1600">
                <a:effectLst/>
                <a:ea typeface="Cambria" panose="02040503050406030204" pitchFamily="18" charset="0"/>
              </a:rPr>
              <a:t>(2021). </a:t>
            </a:r>
            <a:r>
              <a:rPr lang="en-AU" sz="1600" dirty="0">
                <a:effectLst/>
                <a:ea typeface="Cambria" panose="02040503050406030204" pitchFamily="18" charset="0"/>
              </a:rPr>
              <a:t>Delivering equality, improving diversity and fostering inclusion. Our strategy for change 2021-26. </a:t>
            </a:r>
            <a:r>
              <a:rPr lang="en-GB" sz="1600" dirty="0">
                <a:effectLst/>
                <a:ea typeface="Cambria" panose="02040503050406030204" pitchFamily="18" charset="0"/>
              </a:rPr>
              <a:t>Available : </a:t>
            </a:r>
            <a:r>
              <a:rPr lang="en-GB" sz="1600" u="sng" dirty="0">
                <a:solidFill>
                  <a:srgbClr val="0000FF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  <a:hlinkClick r:id="rId3"/>
              </a:rPr>
              <a:t>https://www.pharmacyregulation.org/sites/default/files/document/gphc-equality-diversity-inclusion-strategy-november-2021.pdf</a:t>
            </a:r>
            <a:r>
              <a:rPr lang="en-GB" sz="1600" dirty="0">
                <a:effectLst/>
                <a:ea typeface="Cambria" panose="02040503050406030204" pitchFamily="18" charset="0"/>
              </a:rPr>
              <a:t> </a:t>
            </a:r>
            <a:r>
              <a:rPr lang="en-AU" sz="1600" dirty="0">
                <a:effectLst/>
                <a:ea typeface="Cambria" panose="02040503050406030204" pitchFamily="18" charset="0"/>
              </a:rPr>
              <a:t>Accessed 13 Feb, 2022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271663-F023-304B-BB57-E1D9C2ED8E6E}"/>
              </a:ext>
            </a:extLst>
          </p:cNvPr>
          <p:cNvSpPr txBox="1"/>
          <p:nvPr/>
        </p:nvSpPr>
        <p:spPr>
          <a:xfrm>
            <a:off x="4760231" y="146891"/>
            <a:ext cx="869215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100" b="1" dirty="0">
                <a:solidFill>
                  <a:schemeClr val="accent1">
                    <a:lumMod val="50000"/>
                  </a:schemeClr>
                </a:solidFill>
                <a:latin typeface="Brandon Text Regular" panose="020B0503020203060203" pitchFamily="34" charset="0"/>
              </a:rPr>
              <a:t>Sharing Insights: Equality, Diversity and Inclusion in the Pharmacy Curriculum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7AABE67-94E9-044E-B42B-151DD359C8F4}"/>
              </a:ext>
            </a:extLst>
          </p:cNvPr>
          <p:cNvCxnSpPr/>
          <p:nvPr/>
        </p:nvCxnSpPr>
        <p:spPr>
          <a:xfrm>
            <a:off x="510207" y="2306102"/>
            <a:ext cx="13050758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DC75387C-B4D9-DA46-A384-59AF6DD6AA6F}"/>
              </a:ext>
            </a:extLst>
          </p:cNvPr>
          <p:cNvSpPr txBox="1"/>
          <p:nvPr/>
        </p:nvSpPr>
        <p:spPr>
          <a:xfrm>
            <a:off x="641536" y="15808599"/>
            <a:ext cx="1241755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900" b="1" dirty="0">
                <a:solidFill>
                  <a:schemeClr val="accent1">
                    <a:lumMod val="50000"/>
                  </a:schemeClr>
                </a:solidFill>
              </a:rPr>
              <a:t>Reflections and concluding remarks: </a:t>
            </a:r>
            <a:r>
              <a:rPr lang="en-AU" sz="1900" dirty="0">
                <a:effectLst/>
                <a:ea typeface="Cambria" panose="02040503050406030204" pitchFamily="18" charset="0"/>
              </a:rPr>
              <a:t>It is important that students have an opportunity to apply their new learning in an authentic context and throughout the course and to ensure that </a:t>
            </a:r>
            <a:r>
              <a:rPr lang="en-AU" sz="1900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there is a diverse student population with all students having a fair chance of succeeding</a:t>
            </a:r>
            <a:r>
              <a:rPr lang="en-AU" sz="1900" dirty="0">
                <a:effectLst/>
                <a:ea typeface="Cambria" panose="02040503050406030204" pitchFamily="18" charset="0"/>
              </a:rPr>
              <a:t>, otherwise efforts to embed EDI can seem like tokenism.  </a:t>
            </a:r>
            <a:endParaRPr lang="en-US" sz="19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F1033EA-ED4B-42EF-9CFE-61FA5BD9CCFE}"/>
              </a:ext>
            </a:extLst>
          </p:cNvPr>
          <p:cNvSpPr txBox="1"/>
          <p:nvPr/>
        </p:nvSpPr>
        <p:spPr>
          <a:xfrm>
            <a:off x="4760231" y="1375787"/>
            <a:ext cx="8692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Brandon Text Regular" panose="020B0503020203060203" pitchFamily="34" charset="0"/>
              </a:rPr>
              <a:t>Carole Parsons, Louise Carson, Vicky Kett, Garry Laverty, Paul McCague, Deirdre Gilpin, Wafa Al-Jamal, Lezley-Anne Hanna</a:t>
            </a:r>
          </a:p>
          <a:p>
            <a:endParaRPr lang="en-GB" dirty="0"/>
          </a:p>
        </p:txBody>
      </p:sp>
      <p:pic>
        <p:nvPicPr>
          <p:cNvPr id="27" name="Picture 2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857CC17-C20A-4548-B619-1D9318FE3D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838" y="270927"/>
            <a:ext cx="3896626" cy="1405783"/>
          </a:xfrm>
          <a:prstGeom prst="rect">
            <a:avLst/>
          </a:prstGeom>
        </p:spPr>
      </p:pic>
      <p:graphicFrame>
        <p:nvGraphicFramePr>
          <p:cNvPr id="29" name="Diagram 28">
            <a:extLst>
              <a:ext uri="{FF2B5EF4-FFF2-40B4-BE49-F238E27FC236}">
                <a16:creationId xmlns:a16="http://schemas.microsoft.com/office/drawing/2014/main" id="{4D6ED786-13EB-4CFC-96D0-3B57670362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0302102"/>
              </p:ext>
            </p:extLst>
          </p:nvPr>
        </p:nvGraphicFramePr>
        <p:xfrm>
          <a:off x="399978" y="2244147"/>
          <a:ext cx="12674486" cy="13433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60" name="TextBox 159">
            <a:extLst>
              <a:ext uri="{FF2B5EF4-FFF2-40B4-BE49-F238E27FC236}">
                <a16:creationId xmlns:a16="http://schemas.microsoft.com/office/drawing/2014/main" id="{7ECDECAE-4CEC-49D6-89EF-0975C54EA37B}"/>
              </a:ext>
            </a:extLst>
          </p:cNvPr>
          <p:cNvSpPr txBox="1"/>
          <p:nvPr/>
        </p:nvSpPr>
        <p:spPr>
          <a:xfrm>
            <a:off x="641536" y="3692814"/>
            <a:ext cx="205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Background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97B2E594-DE29-4B02-AAB5-56FA5E69E6C3}"/>
              </a:ext>
            </a:extLst>
          </p:cNvPr>
          <p:cNvSpPr txBox="1"/>
          <p:nvPr/>
        </p:nvSpPr>
        <p:spPr>
          <a:xfrm>
            <a:off x="1973490" y="6210384"/>
            <a:ext cx="1739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Aims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F9B7FCBA-D10B-44B2-946F-CBCA76A7D232}"/>
              </a:ext>
            </a:extLst>
          </p:cNvPr>
          <p:cNvSpPr txBox="1"/>
          <p:nvPr/>
        </p:nvSpPr>
        <p:spPr>
          <a:xfrm>
            <a:off x="2330863" y="8576545"/>
            <a:ext cx="1739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School EDI committee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04507522-4B81-41B6-B279-1BBD32329C71}"/>
              </a:ext>
            </a:extLst>
          </p:cNvPr>
          <p:cNvSpPr txBox="1"/>
          <p:nvPr/>
        </p:nvSpPr>
        <p:spPr>
          <a:xfrm>
            <a:off x="1896086" y="11017371"/>
            <a:ext cx="189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Curriculum development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6042E71C-461C-463D-9386-505C2354F30A}"/>
              </a:ext>
            </a:extLst>
          </p:cNvPr>
          <p:cNvSpPr txBox="1"/>
          <p:nvPr/>
        </p:nvSpPr>
        <p:spPr>
          <a:xfrm>
            <a:off x="723524" y="13327825"/>
            <a:ext cx="189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Student diversity and performance</a:t>
            </a:r>
          </a:p>
        </p:txBody>
      </p:sp>
    </p:spTree>
    <p:extLst>
      <p:ext uri="{BB962C8B-B14F-4D97-AF65-F5344CB8AC3E}">
        <p14:creationId xmlns:p14="http://schemas.microsoft.com/office/powerpoint/2010/main" val="377582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468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Brandon Text Regular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Kelly</dc:creator>
  <cp:lastModifiedBy>Carole Parsons</cp:lastModifiedBy>
  <cp:revision>40</cp:revision>
  <dcterms:created xsi:type="dcterms:W3CDTF">2022-03-08T13:55:14Z</dcterms:created>
  <dcterms:modified xsi:type="dcterms:W3CDTF">2022-03-21T08:51:38Z</dcterms:modified>
</cp:coreProperties>
</file>